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1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3" r:id="rId3"/>
    <p:sldId id="256" r:id="rId4"/>
    <p:sldId id="261" r:id="rId5"/>
    <p:sldId id="257" r:id="rId6"/>
    <p:sldId id="289" r:id="rId7"/>
    <p:sldId id="288" r:id="rId8"/>
    <p:sldId id="325" r:id="rId9"/>
    <p:sldId id="326" r:id="rId10"/>
    <p:sldId id="32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57782" autoAdjust="0"/>
  </p:normalViewPr>
  <p:slideViewPr>
    <p:cSldViewPr snapToGrid="0" snapToObjects="1">
      <p:cViewPr varScale="1">
        <p:scale>
          <a:sx n="50" d="100"/>
          <a:sy n="50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0659E-6E00-3943-8283-0E89E4A58123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67453-DE34-9743-97C4-615C96064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16768-890B-504C-8229-36CA8EA28B4E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A841-67BF-AA40-B227-46A0B4A87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aseline="0" dirty="0" smtClean="0"/>
              <a:t>Attendance &amp; remind to check in to class first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Talk to kids on issue list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Check summary of responses before revealing resolution!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*MUST clear</a:t>
            </a:r>
            <a:r>
              <a:rPr lang="en-US" baseline="0" dirty="0" smtClean="0"/>
              <a:t> date with teacher ASAP as you get calendar! Take out calendars &amp; highlight (show mine); makeup work, etc.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HUGE group this year – 33 6</a:t>
            </a:r>
            <a:r>
              <a:rPr lang="en-US" baseline="30000" dirty="0" smtClean="0"/>
              <a:t>th</a:t>
            </a:r>
            <a:r>
              <a:rPr lang="en-US" dirty="0" smtClean="0"/>
              <a:t>, 26 7</a:t>
            </a:r>
            <a:r>
              <a:rPr lang="en-US" baseline="30000" dirty="0" smtClean="0"/>
              <a:t>th</a:t>
            </a:r>
            <a:r>
              <a:rPr lang="en-US" dirty="0" smtClean="0"/>
              <a:t> &amp; 8</a:t>
            </a:r>
            <a:r>
              <a:rPr lang="en-US" baseline="30000" dirty="0" smtClean="0"/>
              <a:t>th</a:t>
            </a:r>
            <a:r>
              <a:rPr lang="en-US" dirty="0" smtClean="0"/>
              <a:t> – 60! Can only take</a:t>
            </a:r>
            <a:r>
              <a:rPr lang="en-US" baseline="0" dirty="0" smtClean="0"/>
              <a:t> 18 as “travel” team… won both last year, def. </a:t>
            </a:r>
            <a:r>
              <a:rPr lang="en-US" baseline="0" dirty="0" err="1" smtClean="0">
                <a:sym typeface="Wingdings"/>
              </a:rPr>
              <a:t></a:t>
            </a:r>
            <a:r>
              <a:rPr lang="en-US" baseline="0" dirty="0" smtClean="0">
                <a:sym typeface="Wingdings"/>
              </a:rPr>
              <a:t>, but not what it’s about. Basically, you put in the effort, from this point on – and that will matter more than how well you write or even perform in mock debate. 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format: county resolution, </a:t>
            </a:r>
            <a:r>
              <a:rPr lang="en-US" dirty="0" smtClean="0"/>
              <a:t>2 teams of 9, debate both sides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Be it resolved that Unmanned Aerial Vehicles (drones) should be banned for private use in the State of Maryland.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listed</a:t>
            </a:r>
            <a:r>
              <a:rPr lang="en-US" baseline="0" dirty="0" smtClean="0"/>
              <a:t> pro/con arguments for bag ban resolution on chart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sources from GT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As research &amp; learn about topic, looking for arguments on both sides and evidence to back them up. After we find several, we’ll identify the top 3 on each side.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Argument structure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Highlight</a:t>
            </a:r>
            <a:r>
              <a:rPr lang="en-US" baseline="0" dirty="0" smtClean="0"/>
              <a:t> parts of evidence cards HO: set up notes like this, either on paper, </a:t>
            </a:r>
            <a:r>
              <a:rPr lang="en-US" baseline="0" dirty="0" err="1" smtClean="0"/>
              <a:t>notecards</a:t>
            </a:r>
            <a:r>
              <a:rPr lang="en-US" baseline="0" dirty="0" smtClean="0"/>
              <a:t>, or in GAFE (will print and cit later)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Did we go over debate components? Maybe just save for next class (along </a:t>
            </a:r>
            <a:r>
              <a:rPr lang="en-US" baseline="0" dirty="0" err="1" smtClean="0"/>
              <a:t>w</a:t>
            </a:r>
            <a:r>
              <a:rPr lang="en-US" baseline="0" dirty="0" smtClean="0"/>
              <a:t>/video)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Next class: be ready to choose side based on initial research. Everyone should have created at least two evidence cards.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Argument structure</a:t>
            </a:r>
            <a:r>
              <a:rPr lang="en-US" baseline="0" dirty="0" smtClean="0"/>
              <a:t> (ARE) 2.3 – project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(Skip 2.1 and 2.2)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PRINT LPs – 2.3, 2.7 (evidence cards) &amp; copy EC for handout &amp; Beware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 char evidence (evidence strip lesson…save for later though, if at all)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handouts</a:t>
            </a:r>
          </a:p>
          <a:p>
            <a:r>
              <a:rPr lang="en-US" dirty="0" smtClean="0"/>
              <a:t>Debate components</a:t>
            </a:r>
            <a:r>
              <a:rPr lang="en-US" baseline="0" dirty="0" smtClean="0"/>
              <a:t> sheet</a:t>
            </a:r>
          </a:p>
          <a:p>
            <a:r>
              <a:rPr lang="en-US" baseline="0" dirty="0" smtClean="0"/>
              <a:t>ARE practice (TR 1)</a:t>
            </a:r>
            <a:endParaRPr lang="en-US" dirty="0" smtClean="0"/>
          </a:p>
          <a:p>
            <a:r>
              <a:rPr lang="en-US" baseline="0" dirty="0" smtClean="0"/>
              <a:t>Types of evidence</a:t>
            </a:r>
          </a:p>
          <a:p>
            <a:r>
              <a:rPr lang="en-US" baseline="0" dirty="0" smtClean="0"/>
              <a:t>Evidence cards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A841-67BF-AA40-B227-46A0B4A874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4A86073-AE7B-3A4B-8718-CA930C19D1A1}" type="datetimeFigureOut">
              <a:rPr lang="en-US" smtClean="0"/>
              <a:pPr/>
              <a:t>2/18/16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9A7AAD-4F06-B640-A9B2-1C843FEC2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patapscogt.weebly.com/debat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pms-lmc.weebly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54000"/>
          </a:blip>
          <a:stretch>
            <a:fillRect/>
          </a:stretch>
        </p:blipFill>
        <p:spPr>
          <a:xfrm>
            <a:off x="6985000" y="0"/>
            <a:ext cx="2158999" cy="215899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Login and go to </a:t>
            </a:r>
            <a:r>
              <a:rPr lang="en-US" sz="3200" dirty="0" smtClean="0">
                <a:hlinkClick r:id="rId4"/>
              </a:rPr>
              <a:t>http://patapscogt.weebly.com/debate</a:t>
            </a:r>
            <a:r>
              <a:rPr lang="en-US" sz="3200" dirty="0" smtClean="0"/>
              <a:t> to take the quick survey at the top of that page</a:t>
            </a:r>
            <a:endParaRPr lang="en-US" sz="3200" dirty="0" smtClean="0">
              <a:sym typeface="Wingdings"/>
            </a:endParaRPr>
          </a:p>
          <a:p>
            <a:endParaRPr lang="en-US" sz="3200" dirty="0" smtClean="0"/>
          </a:p>
          <a:p>
            <a:r>
              <a:rPr lang="en-US" sz="3200" dirty="0" smtClean="0"/>
              <a:t>Copy 1-2 of the debate issues you chose and brainstorm arguments for each side (pro and con) (on paper or GAFE). 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10/15 	Welcome Debate Team!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46" y="2667000"/>
            <a:ext cx="2669053" cy="266905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Login to laptop – go to: GAFE and </a:t>
            </a:r>
          </a:p>
          <a:p>
            <a:pPr>
              <a:buNone/>
            </a:pPr>
            <a:r>
              <a:rPr lang="en-US" sz="3000" b="1" dirty="0" smtClean="0"/>
              <a:t>http://</a:t>
            </a:r>
            <a:r>
              <a:rPr lang="en-US" sz="3000" b="1" dirty="0" err="1" smtClean="0"/>
              <a:t>patapscogt.weebly.com</a:t>
            </a:r>
            <a:endParaRPr lang="en-US" sz="3000" b="1" dirty="0" smtClean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smtClean="0"/>
              <a:t>Today: </a:t>
            </a:r>
            <a:endParaRPr lang="en-US" sz="2600" b="1" dirty="0" smtClean="0"/>
          </a:p>
          <a:p>
            <a:pPr lvl="1"/>
            <a:r>
              <a:rPr lang="en-US" sz="2600" b="1" dirty="0" smtClean="0"/>
              <a:t>Choose mock debate role/side</a:t>
            </a:r>
          </a:p>
          <a:p>
            <a:pPr lvl="1"/>
            <a:r>
              <a:rPr lang="en-US" sz="2600" b="1" dirty="0" smtClean="0"/>
              <a:t>Review evidence cards</a:t>
            </a:r>
          </a:p>
          <a:p>
            <a:pPr lvl="1"/>
            <a:r>
              <a:rPr lang="en-US" sz="2600" b="1" dirty="0" smtClean="0"/>
              <a:t>Organize/prioritize arguments</a:t>
            </a:r>
          </a:p>
          <a:p>
            <a:pPr lvl="1"/>
            <a:endParaRPr lang="en-US" sz="3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12/22	Welcome 8</a:t>
            </a:r>
            <a:r>
              <a:rPr lang="en-US" baseline="30000" dirty="0" smtClean="0"/>
              <a:t>th</a:t>
            </a:r>
            <a:r>
              <a:rPr lang="en-US" dirty="0" smtClean="0"/>
              <a:t> Grade Debate!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134" y="4021188"/>
            <a:ext cx="3092865" cy="309286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Seminar Expectations/Procedures</a:t>
            </a:r>
          </a:p>
          <a:p>
            <a:r>
              <a:rPr lang="en-US" sz="3200" dirty="0" smtClean="0"/>
              <a:t>Team Format</a:t>
            </a:r>
          </a:p>
          <a:p>
            <a:r>
              <a:rPr lang="en-US" sz="3200" dirty="0" smtClean="0"/>
              <a:t>Resolution, Debate date</a:t>
            </a:r>
          </a:p>
          <a:p>
            <a:r>
              <a:rPr lang="en-US" sz="3200" dirty="0" smtClean="0"/>
              <a:t>Stakeholders, Arguments, Resources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3530600"/>
            <a:ext cx="8737600" cy="182976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"Be it resolved that Unmanned Aerial Vehicles (drones) should be banned for private use in the State of Maryland."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685800" y="5952776"/>
            <a:ext cx="7772400" cy="1199704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 County Debate: March 21, 2016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1862"/>
            <a:ext cx="8229600" cy="4815429"/>
          </a:xfrm>
        </p:spPr>
        <p:txBody>
          <a:bodyPr/>
          <a:lstStyle/>
          <a:p>
            <a:r>
              <a:rPr lang="en-US" dirty="0" smtClean="0"/>
              <a:t>a person or group that has an investment, share, or interest in something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500" dirty="0" smtClean="0"/>
              <a:t>Why are they important to consider in debate?</a:t>
            </a:r>
          </a:p>
          <a:p>
            <a:r>
              <a:rPr lang="en-US" dirty="0" smtClean="0"/>
              <a:t>In groups, identify the key stakeholders for the resolution and their positions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862"/>
            <a:ext cx="8229600" cy="1143000"/>
          </a:xfrm>
        </p:spPr>
        <p:txBody>
          <a:bodyPr/>
          <a:lstStyle/>
          <a:p>
            <a:r>
              <a:rPr lang="en-US" dirty="0" smtClean="0"/>
              <a:t>Who are the Stakeholders?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405" y="4462605"/>
            <a:ext cx="2395395" cy="2395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4980" y="1481328"/>
            <a:ext cx="9011356" cy="452596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HW: Bring in folder for Debate</a:t>
            </a:r>
          </a:p>
          <a:p>
            <a:endParaRPr lang="en-US" sz="3500" dirty="0" smtClean="0"/>
          </a:p>
          <a:p>
            <a:r>
              <a:rPr lang="en-US" sz="3500" dirty="0" smtClean="0"/>
              <a:t>Visit my website for resources &amp; start researching for more!</a:t>
            </a:r>
          </a:p>
          <a:p>
            <a:pPr>
              <a:buNone/>
            </a:pPr>
            <a:r>
              <a:rPr lang="en-US" sz="3500" dirty="0" smtClean="0"/>
              <a:t>http://</a:t>
            </a:r>
            <a:r>
              <a:rPr lang="en-US" sz="3500" dirty="0" err="1" smtClean="0"/>
              <a:t>patapscogt.weebly.com</a:t>
            </a:r>
            <a:r>
              <a:rPr lang="en-US" sz="3500" dirty="0" smtClean="0"/>
              <a:t>/debate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46" y="2667000"/>
            <a:ext cx="2669053" cy="266905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and be ready to share: What might be reliable sources be for our Debate research?</a:t>
            </a:r>
          </a:p>
          <a:p>
            <a:r>
              <a:rPr lang="en-US" dirty="0" smtClean="0"/>
              <a:t>Login to GAFE</a:t>
            </a:r>
          </a:p>
          <a:p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sz="3000" b="1" dirty="0" smtClean="0"/>
              <a:t>Library Media Center!</a:t>
            </a:r>
          </a:p>
          <a:p>
            <a:pPr>
              <a:buNone/>
            </a:pPr>
            <a:r>
              <a:rPr lang="en-US" sz="3000" b="1" dirty="0" smtClean="0">
                <a:hlinkClick r:id="rId4"/>
              </a:rPr>
              <a:t>http://pms-lmc.weebly.com/</a:t>
            </a: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err="1" smtClean="0"/>
              <a:t>eTools</a:t>
            </a:r>
            <a:r>
              <a:rPr lang="en-US" sz="3000" b="1" dirty="0" smtClean="0"/>
              <a:t> – </a:t>
            </a:r>
            <a:r>
              <a:rPr lang="en-US" sz="3000" b="1" dirty="0" err="1" smtClean="0"/>
              <a:t>MasterFile</a:t>
            </a:r>
            <a:r>
              <a:rPr lang="en-US" sz="3000" b="1" dirty="0" smtClean="0"/>
              <a:t> Premier or SIRS </a:t>
            </a:r>
            <a:r>
              <a:rPr lang="en-US" sz="3000" b="1" dirty="0" err="1" smtClean="0"/>
              <a:t>KnowledgeSource</a:t>
            </a:r>
            <a:endParaRPr lang="en-US" sz="3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10/27 	Welcome Debate!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Take out 2 colors of highlighters (BORROW from box if necessary)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Today’s Agenda</a:t>
            </a:r>
          </a:p>
          <a:p>
            <a:r>
              <a:rPr lang="en-US" dirty="0" smtClean="0"/>
              <a:t>Issue background:  Read &amp; categorize research (new GAFE doc) &amp; developing claims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Team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318" y="0"/>
            <a:ext cx="2522482" cy="1891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46" y="2667000"/>
            <a:ext cx="2669053" cy="266905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Take one of each handout (3) &amp; start working on the </a:t>
            </a:r>
            <a:r>
              <a:rPr lang="en-US" sz="3000" b="1" smtClean="0"/>
              <a:t>argument worksheet. </a:t>
            </a:r>
          </a:p>
          <a:p>
            <a:r>
              <a:rPr lang="en-US" sz="3000" b="1" dirty="0" smtClean="0"/>
              <a:t>Today: </a:t>
            </a:r>
          </a:p>
          <a:p>
            <a:pPr lvl="1"/>
            <a:r>
              <a:rPr lang="en-US" sz="2600" b="1" dirty="0" smtClean="0"/>
              <a:t>Argument Structure</a:t>
            </a:r>
          </a:p>
          <a:p>
            <a:pPr lvl="1"/>
            <a:r>
              <a:rPr lang="en-US" sz="2600" b="1" dirty="0" smtClean="0"/>
              <a:t>Evidence Cards</a:t>
            </a:r>
          </a:p>
          <a:p>
            <a:pPr lvl="1"/>
            <a:r>
              <a:rPr lang="en-US" sz="2600" b="1" dirty="0" smtClean="0"/>
              <a:t>Continue Research</a:t>
            </a:r>
          </a:p>
          <a:p>
            <a:pPr lvl="1"/>
            <a:endParaRPr lang="en-US" sz="3000" b="1" dirty="0" smtClean="0"/>
          </a:p>
          <a:p>
            <a:r>
              <a:rPr lang="en-US" sz="3000" b="1" dirty="0" smtClean="0"/>
              <a:t>Next class: 2 evidence cards due &amp; choose a side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11/13	Welcome Debate!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46" y="2667000"/>
            <a:ext cx="2669053" cy="266905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Take one of each handout (2) &amp; login to a laptop</a:t>
            </a:r>
          </a:p>
          <a:p>
            <a:r>
              <a:rPr lang="en-US" sz="3000" b="1" dirty="0" smtClean="0"/>
              <a:t>Read &amp; highlight the handouts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Today: </a:t>
            </a:r>
          </a:p>
          <a:p>
            <a:pPr lvl="1"/>
            <a:r>
              <a:rPr lang="en-US" sz="2600" b="1" dirty="0" smtClean="0"/>
              <a:t>Argument Structure</a:t>
            </a:r>
          </a:p>
          <a:p>
            <a:pPr lvl="1"/>
            <a:r>
              <a:rPr lang="en-US" sz="2600" b="1" dirty="0" smtClean="0"/>
              <a:t>Evidence Cards</a:t>
            </a:r>
          </a:p>
          <a:p>
            <a:pPr lvl="1"/>
            <a:r>
              <a:rPr lang="en-US" sz="2600" b="1" dirty="0" smtClean="0"/>
              <a:t>Continue research &amp; choose role/side</a:t>
            </a:r>
          </a:p>
          <a:p>
            <a:pPr lvl="1"/>
            <a:r>
              <a:rPr lang="en-US" sz="2600" b="1" dirty="0" smtClean="0"/>
              <a:t>HW – survey </a:t>
            </a:r>
            <a:r>
              <a:rPr lang="en-US" sz="2600" b="1" smtClean="0"/>
              <a:t>after Monday 12/14</a:t>
            </a:r>
          </a:p>
          <a:p>
            <a:pPr lvl="1"/>
            <a:endParaRPr lang="en-US" sz="3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12/9	Welcome Debate!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7166</TotalTime>
  <Words>736</Words>
  <Application>Microsoft Macintosh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10/15  Welcome Debate Team!</vt:lpstr>
      <vt:lpstr>Today’s Agenda: </vt:lpstr>
      <vt:lpstr>"Be it resolved that Unmanned Aerial Vehicles (drones) should be banned for private use in the State of Maryland." </vt:lpstr>
      <vt:lpstr>Who are the Stakeholders?</vt:lpstr>
      <vt:lpstr>Slide 5</vt:lpstr>
      <vt:lpstr>10/27  Welcome Debate!</vt:lpstr>
      <vt:lpstr>Debate Team</vt:lpstr>
      <vt:lpstr>11/13 Welcome Debate!</vt:lpstr>
      <vt:lpstr>12/9 Welcome Debate!</vt:lpstr>
      <vt:lpstr>12/22 Welcome 8th Grade Debate!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it resolved that smart phones or other personal digital devices be permitted for educational use by students during the school day. </dc:title>
  <dc:creator>Howard County Administrator</dc:creator>
  <cp:lastModifiedBy>Howard County Administrator</cp:lastModifiedBy>
  <cp:revision>52</cp:revision>
  <cp:lastPrinted>2015-11-13T12:55:17Z</cp:lastPrinted>
  <dcterms:created xsi:type="dcterms:W3CDTF">2016-02-18T14:00:09Z</dcterms:created>
  <dcterms:modified xsi:type="dcterms:W3CDTF">2016-02-18T14:13:17Z</dcterms:modified>
</cp:coreProperties>
</file>